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6"/>
  </p:notesMasterIdLst>
  <p:sldIdLst>
    <p:sldId id="272" r:id="rId2"/>
    <p:sldId id="257" r:id="rId3"/>
    <p:sldId id="265" r:id="rId4"/>
    <p:sldId id="258" r:id="rId5"/>
    <p:sldId id="268" r:id="rId6"/>
    <p:sldId id="259" r:id="rId7"/>
    <p:sldId id="271" r:id="rId8"/>
    <p:sldId id="267" r:id="rId9"/>
    <p:sldId id="269" r:id="rId10"/>
    <p:sldId id="266" r:id="rId11"/>
    <p:sldId id="261" r:id="rId12"/>
    <p:sldId id="262" r:id="rId13"/>
    <p:sldId id="263" r:id="rId14"/>
    <p:sldId id="26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5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13EA7-3D94-46E8-A717-6E2D0E85D7F6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D9CD8-79A9-4A36-8216-EB1F0E6D8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153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C5C2B-C88D-44F4-B648-3BF92A3CDB8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255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A9EC-8F9D-459D-AA6E-221094CF2A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8E54-393A-4157-A004-EF6BC20E8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065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A9EC-8F9D-459D-AA6E-221094CF2A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8E54-393A-4157-A004-EF6BC20E8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364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A9EC-8F9D-459D-AA6E-221094CF2A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8E54-393A-4157-A004-EF6BC20E8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80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A9EC-8F9D-459D-AA6E-221094CF2A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8E54-393A-4157-A004-EF6BC20E8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466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A9EC-8F9D-459D-AA6E-221094CF2A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8E54-393A-4157-A004-EF6BC20E8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71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A9EC-8F9D-459D-AA6E-221094CF2A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8E54-393A-4157-A004-EF6BC20E8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470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A9EC-8F9D-459D-AA6E-221094CF2A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8E54-393A-4157-A004-EF6BC20E8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6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A9EC-8F9D-459D-AA6E-221094CF2A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8E54-393A-4157-A004-EF6BC20E8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864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A9EC-8F9D-459D-AA6E-221094CF2A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8E54-393A-4157-A004-EF6BC20E8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70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A9EC-8F9D-459D-AA6E-221094CF2A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8E54-393A-4157-A004-EF6BC20E8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714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A9EC-8F9D-459D-AA6E-221094CF2A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8E54-393A-4157-A004-EF6BC20E8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072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DA9EC-8F9D-459D-AA6E-221094CF2A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68E54-393A-4157-A004-EF6BC20E8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39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6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83"/>
          <a:stretch/>
        </p:blipFill>
        <p:spPr>
          <a:xfrm>
            <a:off x="7875352" y="494"/>
            <a:ext cx="432082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143" y="928664"/>
            <a:ext cx="6400992" cy="504056"/>
          </a:xfrm>
        </p:spPr>
        <p:txBody>
          <a:bodyPr>
            <a:normAutofit fontScale="90000"/>
          </a:bodyPr>
          <a:lstStyle/>
          <a:p>
            <a:pPr marL="182880"/>
            <a:r>
              <a:rPr lang="ru-RU" sz="1600" dirty="0">
                <a:solidFill>
                  <a:schemeClr val="bg1"/>
                </a:solidFill>
                <a:latin typeface="Century Gothic (Заголовки)"/>
                <a:cs typeface="Times New Roman" panose="02020603050405020304" pitchFamily="18" charset="0"/>
              </a:rPr>
              <a:t>ФЕДЕРАЛЬНОЕ БЮДЖЕТНОЕ УЧРЕЖДЕНИЕ ЗДРАВООХРАНЕНИЯ «ЦЕНТР ГИГИЕНЫ И ЭПИДЕМИОЛОГИИ В ТЮМЕНСКОЙ ОБЛАСТИ»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8867" y="3966843"/>
            <a:ext cx="6255553" cy="1573878"/>
          </a:xfrm>
          <a:solidFill>
            <a:srgbClr val="235D91"/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Century Gothic (Заголовки)"/>
              </a:rPr>
              <a:t>Применение программы производственного контроля как способ повышения качества продукции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  <a:latin typeface="Century Gothic (Заголовки)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7" y="630162"/>
            <a:ext cx="820900" cy="94022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5231904" y="6237312"/>
            <a:ext cx="1368152" cy="288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dirty="0" err="1" smtClean="0">
                <a:solidFill>
                  <a:schemeClr val="bg1"/>
                </a:solidFill>
                <a:latin typeface="Century Gothic (Заголовки)"/>
                <a:cs typeface="Times New Roman" panose="02020603050405020304" pitchFamily="18" charset="0"/>
              </a:rPr>
              <a:t>г.Тюмень</a:t>
            </a:r>
            <a:r>
              <a:rPr lang="ru-RU" sz="1000" dirty="0" smtClean="0">
                <a:solidFill>
                  <a:schemeClr val="bg1"/>
                </a:solidFill>
                <a:latin typeface="Century Gothic (Заголовки)"/>
                <a:cs typeface="Times New Roman" panose="02020603050405020304" pitchFamily="18" charset="0"/>
              </a:rPr>
              <a:t>, 2024 год</a:t>
            </a:r>
            <a:endParaRPr lang="ru-RU" sz="1000" dirty="0">
              <a:solidFill>
                <a:schemeClr val="bg1"/>
              </a:solidFill>
              <a:latin typeface="Century Gothic (Заголовки)"/>
              <a:cs typeface="Times New Roman" panose="02020603050405020304" pitchFamily="18" charset="0"/>
            </a:endParaRPr>
          </a:p>
          <a:p>
            <a:pPr algn="ctr"/>
            <a:endParaRPr lang="ru-RU" sz="3200" dirty="0"/>
          </a:p>
          <a:p>
            <a:pPr algn="ctr"/>
            <a:endParaRPr lang="ru-RU" sz="3200" dirty="0"/>
          </a:p>
          <a:p>
            <a:pPr algn="ctr"/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03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114" y="254967"/>
            <a:ext cx="11220406" cy="1507067"/>
          </a:xfrm>
        </p:spPr>
        <p:txBody>
          <a:bodyPr/>
          <a:lstStyle/>
          <a:p>
            <a:r>
              <a:rPr lang="ru-RU" dirty="0" smtClean="0">
                <a:solidFill>
                  <a:srgbClr val="235D91"/>
                </a:solidFill>
                <a:latin typeface="Century Gothic (Заголовки)"/>
              </a:rPr>
              <a:t>Объекты производственного контроля:</a:t>
            </a:r>
            <a:endParaRPr lang="ru-RU" dirty="0">
              <a:solidFill>
                <a:srgbClr val="235D91"/>
              </a:solidFill>
              <a:latin typeface="Century Gothic (Заголовки)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8566" y="1762034"/>
            <a:ext cx="8429898" cy="4656183"/>
          </a:xfrm>
        </p:spPr>
        <p:txBody>
          <a:bodyPr>
            <a:noAutofit/>
          </a:bodyPr>
          <a:lstStyle/>
          <a:p>
            <a:pPr marL="354013" indent="98425"/>
            <a:r>
              <a:rPr lang="ru-RU" sz="2200" dirty="0" smtClean="0">
                <a:solidFill>
                  <a:srgbClr val="235D91"/>
                </a:solidFill>
                <a:latin typeface="Century Gothic (Заголовки)"/>
              </a:rPr>
              <a:t>Сырье и материалы;</a:t>
            </a:r>
          </a:p>
          <a:p>
            <a:pPr marL="354013" indent="98425"/>
            <a:r>
              <a:rPr lang="ru-RU" sz="2200" dirty="0" smtClean="0">
                <a:solidFill>
                  <a:srgbClr val="235D91"/>
                </a:solidFill>
                <a:latin typeface="Century Gothic (Заголовки)"/>
              </a:rPr>
              <a:t>Произведенные продукты переработки молока</a:t>
            </a:r>
            <a:r>
              <a:rPr lang="ru-RU" sz="2200" dirty="0">
                <a:solidFill>
                  <a:srgbClr val="235D91"/>
                </a:solidFill>
                <a:latin typeface="Century Gothic (Заголовки)"/>
              </a:rPr>
              <a:t>;</a:t>
            </a:r>
          </a:p>
          <a:p>
            <a:pPr marL="354013" indent="98425"/>
            <a:r>
              <a:rPr lang="ru-RU" sz="2200" dirty="0" smtClean="0">
                <a:solidFill>
                  <a:srgbClr val="235D91"/>
                </a:solidFill>
                <a:latin typeface="Century Gothic (Заголовки)"/>
              </a:rPr>
              <a:t>Параметры технологических процессов производства</a:t>
            </a:r>
            <a:r>
              <a:rPr lang="ru-RU" sz="2200" dirty="0">
                <a:solidFill>
                  <a:srgbClr val="235D91"/>
                </a:solidFill>
                <a:latin typeface="Century Gothic (Заголовки)"/>
              </a:rPr>
              <a:t>;</a:t>
            </a:r>
          </a:p>
          <a:p>
            <a:pPr marL="354013" indent="98425"/>
            <a:r>
              <a:rPr lang="ru-RU" sz="2200" dirty="0" smtClean="0">
                <a:solidFill>
                  <a:srgbClr val="235D91"/>
                </a:solidFill>
                <a:latin typeface="Century Gothic (Заголовки)"/>
              </a:rPr>
              <a:t>Условия транспортирования и хранения сырья и готовой продукции</a:t>
            </a:r>
            <a:r>
              <a:rPr lang="ru-RU" sz="2200" dirty="0">
                <a:solidFill>
                  <a:srgbClr val="235D91"/>
                </a:solidFill>
                <a:latin typeface="Century Gothic (Заголовки)"/>
              </a:rPr>
              <a:t>;</a:t>
            </a:r>
          </a:p>
          <a:p>
            <a:pPr marL="354013" indent="98425"/>
            <a:r>
              <a:rPr lang="ru-RU" sz="2200" dirty="0" smtClean="0">
                <a:solidFill>
                  <a:srgbClr val="235D91"/>
                </a:solidFill>
                <a:latin typeface="Century Gothic (Заголовки)"/>
              </a:rPr>
              <a:t>Оснащенность оборудованием, его мойка, санитарная обработка и техническое обслуживание;</a:t>
            </a:r>
          </a:p>
          <a:p>
            <a:pPr marL="354013" indent="98425"/>
            <a:r>
              <a:rPr lang="ru-RU" sz="2200" dirty="0" smtClean="0">
                <a:solidFill>
                  <a:srgbClr val="235D91"/>
                </a:solidFill>
                <a:latin typeface="Century Gothic (Заголовки)"/>
              </a:rPr>
              <a:t>Производственные и бытовые помещения, их расположение, благоустройство производственной территории</a:t>
            </a:r>
            <a:endParaRPr lang="ru-RU" sz="2200" dirty="0">
              <a:solidFill>
                <a:srgbClr val="235D91"/>
              </a:solidFill>
              <a:latin typeface="Century Gothic (Заголовки)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464" y="3787390"/>
            <a:ext cx="3030583" cy="2272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463" y="1430460"/>
            <a:ext cx="3030583" cy="22729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110" y="5943620"/>
            <a:ext cx="570769" cy="6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19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3915" y="1816491"/>
            <a:ext cx="11196975" cy="2641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98425" algn="just">
              <a:spcAft>
                <a:spcPts val="1440"/>
              </a:spcAft>
            </a:pPr>
            <a:r>
              <a:rPr lang="ru-RU" sz="2200" dirty="0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Вступивший в силу с 1 июля 2013 г. Технический регламент Таможенного союза «О безопасности пищевой продукции» (TP ТС 021/2011) устанавливает новый этап в организации производственного контроля:</a:t>
            </a:r>
            <a:endParaRPr lang="ru-RU" sz="2200" dirty="0" smtClean="0">
              <a:solidFill>
                <a:srgbClr val="235D91"/>
              </a:solidFill>
              <a:effectLst/>
              <a:latin typeface="Century Gothic (Заголовки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4013" indent="98425" algn="just">
              <a:spcAft>
                <a:spcPts val="1440"/>
              </a:spcAft>
            </a:pPr>
            <a:r>
              <a:rPr lang="ru-RU" sz="2200" dirty="0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- необходимость разработки, внедрения и поддержки процедур, направленных на управление качеством и безопасностью вырабатываемой пищевой продукции и основанных на принципах </a:t>
            </a:r>
            <a:r>
              <a:rPr lang="ru-RU" sz="2200" b="1" dirty="0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ХАССП (HACCP – </a:t>
            </a:r>
            <a:r>
              <a:rPr lang="ru-RU" sz="2200" b="1" dirty="0" err="1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Hazard</a:t>
            </a:r>
            <a:r>
              <a:rPr lang="ru-RU" sz="2200" b="1" dirty="0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nalysis</a:t>
            </a:r>
            <a:r>
              <a:rPr lang="ru-RU" sz="2200" b="1" dirty="0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200" b="1" dirty="0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critical</a:t>
            </a:r>
            <a:r>
              <a:rPr lang="ru-RU" sz="2200" b="1" dirty="0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ru-RU" sz="2200" b="1" dirty="0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points</a:t>
            </a:r>
            <a:r>
              <a:rPr lang="ru-RU" sz="2200" b="1" dirty="0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 – анализ рисков и критических контрольных точек).</a:t>
            </a:r>
            <a:endParaRPr lang="ru-RU" sz="2200" b="1" dirty="0">
              <a:solidFill>
                <a:srgbClr val="235D91"/>
              </a:solidFill>
              <a:effectLst/>
              <a:latin typeface="Century Gothic (Заголовки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110" y="5943620"/>
            <a:ext cx="570769" cy="6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6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11817"/>
          <a:stretch/>
        </p:blipFill>
        <p:spPr>
          <a:xfrm>
            <a:off x="7600756" y="3660388"/>
            <a:ext cx="4384766" cy="1933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3630" y="462116"/>
            <a:ext cx="8534400" cy="1009724"/>
          </a:xfrm>
        </p:spPr>
        <p:txBody>
          <a:bodyPr/>
          <a:lstStyle/>
          <a:p>
            <a:r>
              <a:rPr lang="ru-RU" dirty="0" smtClean="0">
                <a:solidFill>
                  <a:srgbClr val="235D91"/>
                </a:solidFill>
                <a:latin typeface="Century Gothic (Заголовки)"/>
              </a:rPr>
              <a:t>Контроль по ХАССП</a:t>
            </a:r>
            <a:endParaRPr lang="ru-RU" dirty="0">
              <a:solidFill>
                <a:srgbClr val="235D91"/>
              </a:solidFill>
              <a:latin typeface="Century Gothic (Заголовки)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8663" y="1978425"/>
            <a:ext cx="8534400" cy="3615267"/>
          </a:xfrm>
        </p:spPr>
        <p:txBody>
          <a:bodyPr>
            <a:normAutofit fontScale="77500" lnSpcReduction="20000"/>
          </a:bodyPr>
          <a:lstStyle/>
          <a:p>
            <a:pPr marL="354013" indent="98425">
              <a:lnSpc>
                <a:spcPct val="120000"/>
              </a:lnSpc>
            </a:pPr>
            <a:r>
              <a:rPr lang="ru-RU" dirty="0" smtClean="0">
                <a:solidFill>
                  <a:srgbClr val="235D91"/>
                </a:solidFill>
                <a:latin typeface="Century Gothic (Заголовки)"/>
              </a:rPr>
              <a:t>ХАССП- инструмент для контроля качества, основанный на идентификации критических контрольных точек конкретного производства. </a:t>
            </a:r>
            <a:r>
              <a:rPr lang="ru-RU" b="1" dirty="0" smtClean="0">
                <a:solidFill>
                  <a:srgbClr val="235D91"/>
                </a:solidFill>
                <a:latin typeface="Century Gothic (Заголовки)"/>
              </a:rPr>
              <a:t>В реальном времени непрерывно отслеживает </a:t>
            </a:r>
            <a:r>
              <a:rPr lang="ru-RU" dirty="0" smtClean="0">
                <a:solidFill>
                  <a:srgbClr val="235D91"/>
                </a:solidFill>
                <a:latin typeface="Century Gothic (Заголовки)"/>
              </a:rPr>
              <a:t>соответствие условий производства заданным режимам, обеспечивая выпуск продукции ожидаемого качества</a:t>
            </a:r>
          </a:p>
          <a:p>
            <a:pPr marL="354013" indent="98425">
              <a:lnSpc>
                <a:spcPct val="120000"/>
              </a:lnSpc>
            </a:pPr>
            <a:r>
              <a:rPr lang="ru-RU" dirty="0" smtClean="0">
                <a:solidFill>
                  <a:srgbClr val="235D91"/>
                </a:solidFill>
                <a:latin typeface="Century Gothic (Заголовки)"/>
              </a:rPr>
              <a:t>ХАССП- это не привычный стандарт. Это система, которая разрабатывается </a:t>
            </a:r>
            <a:r>
              <a:rPr lang="ru-RU" b="1" dirty="0" smtClean="0">
                <a:solidFill>
                  <a:srgbClr val="235D91"/>
                </a:solidFill>
                <a:latin typeface="Century Gothic (Заголовки)"/>
              </a:rPr>
              <a:t>каждой компанией самостоятельно</a:t>
            </a:r>
            <a:r>
              <a:rPr lang="ru-RU" dirty="0" smtClean="0">
                <a:solidFill>
                  <a:srgbClr val="235D91"/>
                </a:solidFill>
                <a:latin typeface="Century Gothic (Заголовки)"/>
              </a:rPr>
              <a:t>, в соответствии с особенностями её производства, может гибко меняться и приспосабливаться</a:t>
            </a:r>
            <a:endParaRPr lang="ru-RU" dirty="0">
              <a:solidFill>
                <a:srgbClr val="235D91"/>
              </a:solidFill>
              <a:latin typeface="Century Gothic (Заголовки)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546" y="647700"/>
            <a:ext cx="2242049" cy="21046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110" y="5943620"/>
            <a:ext cx="570769" cy="6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94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5794" y="2956630"/>
            <a:ext cx="11938890" cy="3748969"/>
          </a:xfrm>
        </p:spPr>
        <p:txBody>
          <a:bodyPr>
            <a:normAutofit lnSpcReduction="10000"/>
          </a:bodyPr>
          <a:lstStyle/>
          <a:p>
            <a:pPr marL="354013" indent="98425">
              <a:lnSpc>
                <a:spcPct val="100000"/>
              </a:lnSpc>
            </a:pPr>
            <a:r>
              <a:rPr lang="ru-RU" dirty="0">
                <a:solidFill>
                  <a:srgbClr val="235D91"/>
                </a:solidFill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ХАССП определяет риск как «биологический, химический или физический параметр или условие в пищевой продукции, которые потенциально </a:t>
            </a:r>
            <a:r>
              <a:rPr lang="ru-RU" dirty="0" smtClean="0">
                <a:solidFill>
                  <a:srgbClr val="235D91"/>
                </a:solidFill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позволяют </a:t>
            </a:r>
            <a:r>
              <a:rPr lang="ru-RU" dirty="0">
                <a:solidFill>
                  <a:srgbClr val="235D91"/>
                </a:solidFill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идентифицировать опасности и управлять ими, предвидеть и предупреждать ошибки при помощи поэтапного производственного контроля на протяжении всей цепочки производства пищевых продуктов, что обеспечивает выработку продукции, соответствующей требованиям нормативной документации и соблюдение требований санитарного законодательства на производстве.</a:t>
            </a:r>
            <a:endParaRPr lang="ru-RU" dirty="0">
              <a:solidFill>
                <a:srgbClr val="235D91"/>
              </a:solidFill>
              <a:latin typeface="Century Gothic (Заголовки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624" y="226142"/>
            <a:ext cx="4214228" cy="220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93" y="206995"/>
            <a:ext cx="5465246" cy="2487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110" y="5943620"/>
            <a:ext cx="570769" cy="6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27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14287" y="1423412"/>
            <a:ext cx="10353481" cy="2963198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  <a:spcAft>
                <a:spcPts val="1440"/>
              </a:spcAft>
            </a:pPr>
            <a:r>
              <a:rPr lang="ru-RU" sz="3600" dirty="0" smtClean="0">
                <a:solidFill>
                  <a:srgbClr val="235D91"/>
                </a:solidFill>
                <a:latin typeface="Century Gothic (Заголовки)"/>
              </a:rPr>
              <a:t>контроль за санитарно-техническим состоянием помещений и оборудования; </a:t>
            </a:r>
          </a:p>
          <a:p>
            <a:pPr algn="just">
              <a:lnSpc>
                <a:spcPct val="120000"/>
              </a:lnSpc>
              <a:spcAft>
                <a:spcPts val="1440"/>
              </a:spcAft>
            </a:pPr>
            <a:r>
              <a:rPr lang="ru-RU" sz="3600" dirty="0" smtClean="0">
                <a:solidFill>
                  <a:srgbClr val="235D91"/>
                </a:solidFill>
                <a:latin typeface="Century Gothic (Заголовки)"/>
              </a:rPr>
              <a:t>контроль личной гигиены и обучения персонала, </a:t>
            </a:r>
          </a:p>
          <a:p>
            <a:pPr algn="just">
              <a:lnSpc>
                <a:spcPct val="120000"/>
              </a:lnSpc>
              <a:spcAft>
                <a:spcPts val="1440"/>
              </a:spcAft>
            </a:pPr>
            <a:r>
              <a:rPr lang="ru-RU" sz="3600" dirty="0" smtClean="0">
                <a:solidFill>
                  <a:srgbClr val="235D91"/>
                </a:solidFill>
                <a:latin typeface="Century Gothic (Заголовки)"/>
              </a:rPr>
              <a:t>проведение профилактических и медицинских осмотров сотрудников предприятия; </a:t>
            </a:r>
          </a:p>
          <a:p>
            <a:pPr algn="just">
              <a:lnSpc>
                <a:spcPct val="120000"/>
              </a:lnSpc>
              <a:spcAft>
                <a:spcPts val="1440"/>
              </a:spcAft>
            </a:pPr>
            <a:r>
              <a:rPr lang="ru-RU" sz="3600" dirty="0" smtClean="0">
                <a:solidFill>
                  <a:srgbClr val="235D91"/>
                </a:solidFill>
                <a:latin typeface="Century Gothic (Заголовки)"/>
              </a:rPr>
              <a:t>контроль вредных и опасных производственных факторов на рабочих местах и выбросов с определением вида и объема лабораторных и инструментальных исследований и измерений.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64" y="4471379"/>
            <a:ext cx="2974806" cy="201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215" y="4874153"/>
            <a:ext cx="1593790" cy="159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633" y="4019983"/>
            <a:ext cx="1818532" cy="2577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165" y="4210948"/>
            <a:ext cx="2013243" cy="2386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0922" y="4522520"/>
            <a:ext cx="1750018" cy="212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59746" y="315847"/>
            <a:ext cx="10148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440"/>
              </a:spcAft>
            </a:pPr>
            <a:r>
              <a:rPr lang="ru-RU" b="1" dirty="0">
                <a:solidFill>
                  <a:srgbClr val="235D91"/>
                </a:solidFill>
                <a:latin typeface="Century Gothic (Заголовки)"/>
              </a:rPr>
              <a:t>Производственный контроль за состоянием производственной и окружающей среды направлен на обеспечение выпуска безопасной продукции и включает: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110" y="5943620"/>
            <a:ext cx="570769" cy="6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81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029" y="673803"/>
            <a:ext cx="10795257" cy="3239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98425" algn="just">
              <a:spcAft>
                <a:spcPts val="1500"/>
              </a:spcAft>
            </a:pPr>
            <a:r>
              <a:rPr lang="ru-RU" sz="2400" dirty="0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        Производственный контроль — это составная часть санитарно-противоэпидемических(профилактических) мероприятий, направленных на обеспечение безопасности производства, хранения, транспортировки и реализации продукции, выполняемых работ и оказываемых услуг.</a:t>
            </a:r>
            <a:endParaRPr lang="ru-RU" sz="2400" dirty="0" smtClean="0">
              <a:solidFill>
                <a:srgbClr val="235D91"/>
              </a:solidFill>
              <a:effectLst/>
              <a:latin typeface="Century Gothic (Заголовки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4013" indent="187325" algn="just">
              <a:spcAft>
                <a:spcPts val="1500"/>
              </a:spcAft>
            </a:pPr>
            <a:r>
              <a:rPr lang="ru-RU" sz="2400" dirty="0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       В соответствии со статьей 11 Федерального закона от 30.03.1999 №52-ФЗ обязанность по организации и осуществлению производственного контроля лежит на всех работодателях.</a:t>
            </a:r>
            <a:endParaRPr lang="ru-RU" sz="2400" dirty="0">
              <a:solidFill>
                <a:srgbClr val="235D91"/>
              </a:solidFill>
              <a:effectLst/>
              <a:latin typeface="Century Gothic (Заголовки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checkoffice.ru/upload/medialibrary/84c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29" y="4156868"/>
            <a:ext cx="3657600" cy="244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775884" y="4542810"/>
            <a:ext cx="2947693" cy="2054542"/>
          </a:xfrm>
          <a:prstGeom prst="rect">
            <a:avLst/>
          </a:prstGeom>
        </p:spPr>
      </p:pic>
      <p:pic>
        <p:nvPicPr>
          <p:cNvPr id="1028" name="Picture 4" descr="https://www.xn----8sbmw6anv9b.xn--p1ai/assets/images/cources/spetsialisti-po-kontrolyu-kachestv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423" y="4184823"/>
            <a:ext cx="3616986" cy="241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110" y="5943620"/>
            <a:ext cx="570769" cy="6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53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vsr63.ru/blog/wp-content/uploads/2023/02/proizv-kontrol-new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5" y="195308"/>
            <a:ext cx="11913833" cy="642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3659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446" y="89942"/>
            <a:ext cx="2075951" cy="2843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46158" y="3095238"/>
            <a:ext cx="9463643" cy="317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ru-RU" dirty="0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Организующим документом для работодателя является </a:t>
            </a:r>
            <a:r>
              <a:rPr lang="ru-RU" dirty="0" err="1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СанПин</a:t>
            </a:r>
            <a:r>
              <a:rPr lang="ru-RU" dirty="0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 1.1.1058-01 «Организация и проведение производственного контроля за соблюдением санитарных правил и выполнением санитарно-противоэпидемических (профилактических) мероприятий».</a:t>
            </a:r>
            <a:endParaRPr lang="ru-RU" sz="1600" dirty="0" smtClean="0">
              <a:solidFill>
                <a:srgbClr val="235D91"/>
              </a:solidFill>
              <a:effectLst/>
              <a:latin typeface="Century Gothic (Заголовки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r>
              <a:rPr lang="ru-RU" dirty="0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Объем и периодичность лабораторных исследований для каждой организации будут различны и определены с учетом:</a:t>
            </a:r>
            <a:endParaRPr lang="ru-RU" sz="1600" dirty="0" smtClean="0">
              <a:solidFill>
                <a:srgbClr val="235D91"/>
              </a:solidFill>
              <a:effectLst/>
              <a:latin typeface="Century Gothic (Заголовки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специфики деятельности организации (производства);</a:t>
            </a:r>
            <a:endParaRPr lang="ru-RU" sz="1600" dirty="0" smtClean="0">
              <a:solidFill>
                <a:srgbClr val="235D91"/>
              </a:solidFill>
              <a:effectLst/>
              <a:latin typeface="Century Gothic (Заголовки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наличия определенных вредных производственных факторов;</a:t>
            </a:r>
            <a:endParaRPr lang="ru-RU" sz="1600" dirty="0" smtClean="0">
              <a:solidFill>
                <a:srgbClr val="235D91"/>
              </a:solidFill>
              <a:effectLst/>
              <a:latin typeface="Century Gothic (Заголовки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235D91"/>
                </a:solidFill>
                <a:effectLst/>
                <a:latin typeface="Century Gothic (Заголовки)"/>
                <a:ea typeface="Times New Roman" panose="02020603050405020304" pitchFamily="18" charset="0"/>
                <a:cs typeface="Times New Roman" panose="02020603050405020304" pitchFamily="18" charset="0"/>
              </a:rPr>
              <a:t>степени влияния производственных факторов на человека.</a:t>
            </a:r>
            <a:endParaRPr lang="ru-RU" sz="1600" dirty="0">
              <a:solidFill>
                <a:srgbClr val="235D91"/>
              </a:solidFill>
              <a:effectLst/>
              <a:latin typeface="Century Gothic (Заголовки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35" y="411269"/>
            <a:ext cx="2640253" cy="1761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279" y="706872"/>
            <a:ext cx="2606680" cy="14666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1634"/>
          <a:stretch/>
        </p:blipFill>
        <p:spPr>
          <a:xfrm>
            <a:off x="4942748" y="343139"/>
            <a:ext cx="2930014" cy="1829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110" y="5943620"/>
            <a:ext cx="570769" cy="6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65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" y="1802674"/>
            <a:ext cx="5408720" cy="5055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820" y="0"/>
            <a:ext cx="7083512" cy="4759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110" y="5943620"/>
            <a:ext cx="570769" cy="6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38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779" y="4723434"/>
            <a:ext cx="7561563" cy="182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226" y="515352"/>
            <a:ext cx="11513640" cy="88429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235D91"/>
                </a:solidFill>
                <a:latin typeface="Century Gothic (Заголовки)"/>
              </a:rPr>
              <a:t>Программа производственного контроля</a:t>
            </a:r>
            <a:endParaRPr lang="ru-RU" sz="4000" dirty="0">
              <a:solidFill>
                <a:srgbClr val="235D91"/>
              </a:solidFill>
              <a:latin typeface="Century Gothic (Заголовки)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7420" y="4913040"/>
            <a:ext cx="4937655" cy="188008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>
                <a:solidFill>
                  <a:srgbClr val="235D91"/>
                </a:solidFill>
                <a:latin typeface="Century Gothic (Заголовки)"/>
              </a:rPr>
              <a:t>Производственный контроль может проводится только согласно программе (плану) производственного контроля (далее — ППК), утвержденной руководителем организации.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51779" y="1916795"/>
            <a:ext cx="7364427" cy="2562874"/>
          </a:xfrm>
        </p:spPr>
        <p:txBody>
          <a:bodyPr>
            <a:normAutofit fontScale="62500" lnSpcReduction="20000"/>
          </a:bodyPr>
          <a:lstStyle/>
          <a:p>
            <a:pPr marL="354013" indent="98425">
              <a:lnSpc>
                <a:spcPct val="120000"/>
              </a:lnSpc>
            </a:pPr>
            <a:r>
              <a:rPr lang="ru-RU" dirty="0">
                <a:solidFill>
                  <a:srgbClr val="235D91"/>
                </a:solidFill>
                <a:latin typeface="Century Gothic (Заголовки)"/>
              </a:rPr>
              <a:t>Срок действия программы производственного контроля законом не установлен, но при различных изменениях в работе предприятия (объекта) - в его штатной структуре, в перечне оказываемых услуг и т.д., в систему производственного контроля также вносятся изменения. Кроме того, необходимо проводить корректировку программы (не реже чем 1 раз в год) на соответствие ее положений требованиям действующего санитарного законодательства.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81" y="1589248"/>
            <a:ext cx="3382692" cy="2900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110" y="5943620"/>
            <a:ext cx="570769" cy="6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2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32763" y="547914"/>
            <a:ext cx="11759237" cy="1026053"/>
          </a:xfrm>
        </p:spPr>
        <p:txBody>
          <a:bodyPr/>
          <a:lstStyle/>
          <a:p>
            <a:r>
              <a:rPr lang="ru-RU" dirty="0" smtClean="0">
                <a:solidFill>
                  <a:srgbClr val="235D91"/>
                </a:solidFill>
                <a:latin typeface="Century Gothic (Заголовки)"/>
              </a:rPr>
              <a:t>Задачи производственного контроля:</a:t>
            </a:r>
            <a:endParaRPr lang="ru-RU" dirty="0">
              <a:solidFill>
                <a:srgbClr val="235D91"/>
              </a:solidFill>
              <a:latin typeface="Century Gothic (Заголовки)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70271" y="1694647"/>
            <a:ext cx="11012129" cy="3615267"/>
          </a:xfrm>
        </p:spPr>
        <p:txBody>
          <a:bodyPr>
            <a:normAutofit/>
          </a:bodyPr>
          <a:lstStyle/>
          <a:p>
            <a:pPr marL="354013" indent="98425">
              <a:lnSpc>
                <a:spcPct val="100000"/>
              </a:lnSpc>
            </a:pPr>
            <a:r>
              <a:rPr lang="ru-RU" sz="2200" dirty="0" smtClean="0">
                <a:solidFill>
                  <a:srgbClr val="235D91"/>
                </a:solidFill>
                <a:latin typeface="Century Gothic (Заголовки)"/>
              </a:rPr>
              <a:t>Организация контроля за состоянием производственной и окружающей среды, в том числе при проведении лабораторных испытаний и исследований;</a:t>
            </a:r>
          </a:p>
          <a:p>
            <a:pPr marL="354013" indent="98425">
              <a:lnSpc>
                <a:spcPct val="100000"/>
              </a:lnSpc>
            </a:pPr>
            <a:r>
              <a:rPr lang="ru-RU" sz="2200" dirty="0" smtClean="0">
                <a:solidFill>
                  <a:srgbClr val="235D91"/>
                </a:solidFill>
                <a:latin typeface="Century Gothic (Заголовки)"/>
              </a:rPr>
              <a:t>Организация производственного контроля за качеством и безопасностью пищевых продуктов, продовольственного сырья, продукции общественного питания;</a:t>
            </a:r>
          </a:p>
          <a:p>
            <a:pPr marL="354013" indent="98425">
              <a:lnSpc>
                <a:spcPct val="100000"/>
              </a:lnSpc>
            </a:pPr>
            <a:r>
              <a:rPr lang="ru-RU" sz="2200" dirty="0" smtClean="0">
                <a:solidFill>
                  <a:srgbClr val="235D91"/>
                </a:solidFill>
                <a:latin typeface="Century Gothic (Заголовки)"/>
              </a:rPr>
              <a:t>Организация контроля за соответствием стандартам и техническим условиям, требованиям нормативных документов выпускаемой продукции, работ и услуг на всех этапах производства</a:t>
            </a:r>
            <a:endParaRPr lang="ru-RU" sz="2200" dirty="0">
              <a:solidFill>
                <a:srgbClr val="235D91"/>
              </a:solidFill>
              <a:latin typeface="Century Gothic (Заголовки)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613" y="4815380"/>
            <a:ext cx="3786472" cy="1622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110" y="5943620"/>
            <a:ext cx="570769" cy="6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69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97" y="200297"/>
            <a:ext cx="9170125" cy="6505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110" y="5943620"/>
            <a:ext cx="570769" cy="6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78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6777" y="767280"/>
            <a:ext cx="11394577" cy="1507067"/>
          </a:xfrm>
        </p:spPr>
        <p:txBody>
          <a:bodyPr>
            <a:normAutofit/>
          </a:bodyPr>
          <a:lstStyle/>
          <a:p>
            <a:pPr marL="354013" indent="98425"/>
            <a:r>
              <a:rPr lang="ru-RU" sz="4000" dirty="0" smtClean="0">
                <a:solidFill>
                  <a:srgbClr val="235D91"/>
                </a:solidFill>
                <a:latin typeface="Century Gothic (Заголовки)"/>
              </a:rPr>
              <a:t>Методы контроля безопасности и качества продукции:</a:t>
            </a:r>
            <a:endParaRPr lang="ru-RU" sz="4000" dirty="0">
              <a:solidFill>
                <a:srgbClr val="235D91"/>
              </a:solidFill>
              <a:latin typeface="Century Gothic (Заголовки)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33925" y="2988194"/>
            <a:ext cx="6641946" cy="293936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235D91"/>
                </a:solidFill>
                <a:latin typeface="Century Gothic (Заголовки)"/>
              </a:rPr>
              <a:t>Органолептический</a:t>
            </a:r>
          </a:p>
          <a:p>
            <a:r>
              <a:rPr lang="ru-RU" sz="3600" dirty="0" smtClean="0">
                <a:solidFill>
                  <a:srgbClr val="235D91"/>
                </a:solidFill>
                <a:latin typeface="Century Gothic (Заголовки)"/>
              </a:rPr>
              <a:t>Измерительный</a:t>
            </a:r>
          </a:p>
          <a:p>
            <a:r>
              <a:rPr lang="ru-RU" sz="3600" dirty="0" smtClean="0">
                <a:solidFill>
                  <a:srgbClr val="235D91"/>
                </a:solidFill>
                <a:latin typeface="Century Gothic (Заголовки)"/>
              </a:rPr>
              <a:t>Физико-химический</a:t>
            </a:r>
          </a:p>
          <a:p>
            <a:r>
              <a:rPr lang="ru-RU" sz="3600" dirty="0" smtClean="0">
                <a:solidFill>
                  <a:srgbClr val="235D91"/>
                </a:solidFill>
                <a:latin typeface="Century Gothic (Заголовки)"/>
              </a:rPr>
              <a:t>Микробиологический</a:t>
            </a:r>
            <a:endParaRPr lang="ru-RU" sz="3600" dirty="0">
              <a:solidFill>
                <a:srgbClr val="235D91"/>
              </a:solidFill>
              <a:latin typeface="Century Gothic (Заголовки)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180" y="4271333"/>
            <a:ext cx="3877561" cy="2099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561" y="2133464"/>
            <a:ext cx="2697689" cy="200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110" y="5943620"/>
            <a:ext cx="570769" cy="6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426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480</Words>
  <Application>Microsoft Office PowerPoint</Application>
  <PresentationFormat>Широкоэкранный</PresentationFormat>
  <Paragraphs>43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Century Gothic (Заголовки)</vt:lpstr>
      <vt:lpstr>Georgia</vt:lpstr>
      <vt:lpstr>Symbol</vt:lpstr>
      <vt:lpstr>Times New Roman</vt:lpstr>
      <vt:lpstr>Тема Office</vt:lpstr>
      <vt:lpstr>ФЕДЕРАЛЬНОЕ БЮДЖЕТНОЕ УЧРЕЖДЕНИЕ ЗДРАВООХРАНЕНИЯ «ЦЕНТР ГИГИЕНЫ И ЭПИДЕМИОЛОГИИ В ТЮМЕНСКОЙ ОБЛАСТИ»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производственного контроля</vt:lpstr>
      <vt:lpstr>Задачи производственного контроля:</vt:lpstr>
      <vt:lpstr>Презентация PowerPoint</vt:lpstr>
      <vt:lpstr>Методы контроля безопасности и качества продукции:</vt:lpstr>
      <vt:lpstr>Объекты производственного контроля:</vt:lpstr>
      <vt:lpstr>Презентация PowerPoint</vt:lpstr>
      <vt:lpstr>Контроль по ХАССП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программы производственного контроля как способ повышения качества продукции. </dc:title>
  <dc:creator>Склюева Ольга Васильевна</dc:creator>
  <cp:lastModifiedBy>Веретина Инна Валерьевна</cp:lastModifiedBy>
  <cp:revision>30</cp:revision>
  <dcterms:created xsi:type="dcterms:W3CDTF">2024-01-26T04:37:59Z</dcterms:created>
  <dcterms:modified xsi:type="dcterms:W3CDTF">2024-04-10T11:52:42Z</dcterms:modified>
</cp:coreProperties>
</file>